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301" r:id="rId5"/>
    <p:sldId id="304" r:id="rId6"/>
    <p:sldId id="288" r:id="rId7"/>
    <p:sldId id="258" r:id="rId8"/>
    <p:sldId id="302" r:id="rId9"/>
    <p:sldId id="259" r:id="rId10"/>
    <p:sldId id="273" r:id="rId11"/>
    <p:sldId id="262" r:id="rId12"/>
    <p:sldId id="303" r:id="rId13"/>
    <p:sldId id="274" r:id="rId14"/>
    <p:sldId id="291" r:id="rId15"/>
    <p:sldId id="268" r:id="rId16"/>
    <p:sldId id="269" r:id="rId17"/>
    <p:sldId id="292" r:id="rId18"/>
    <p:sldId id="283" r:id="rId19"/>
    <p:sldId id="279" r:id="rId20"/>
    <p:sldId id="282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29CA0-4FB3-49AD-8ADC-6891924D54FD}" v="2" dt="2024-01-03T19:47:37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6" autoAdjust="0"/>
    <p:restoredTop sz="92308" autoAdjust="0"/>
  </p:normalViewPr>
  <p:slideViewPr>
    <p:cSldViewPr snapToGrid="0">
      <p:cViewPr varScale="1">
        <p:scale>
          <a:sx n="84" d="100"/>
          <a:sy n="84" d="100"/>
        </p:scale>
        <p:origin x="-96" y="-4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rguignon, Mary" userId="4d9d15bc-bda8-4224-845b-361847cf0198" providerId="ADAL" clId="{0D029CA0-4FB3-49AD-8ADC-6891924D54FD}"/>
    <pc:docChg chg="custSel addSld delSld modSld">
      <pc:chgData name="Bourguignon, Mary" userId="4d9d15bc-bda8-4224-845b-361847cf0198" providerId="ADAL" clId="{0D029CA0-4FB3-49AD-8ADC-6891924D54FD}" dt="2024-01-04T00:17:20.408" v="342" actId="20577"/>
      <pc:docMkLst>
        <pc:docMk/>
      </pc:docMkLst>
      <pc:sldChg chg="add">
        <pc:chgData name="Bourguignon, Mary" userId="4d9d15bc-bda8-4224-845b-361847cf0198" providerId="ADAL" clId="{0D029CA0-4FB3-49AD-8ADC-6891924D54FD}" dt="2024-01-03T19:40:29.509" v="0"/>
        <pc:sldMkLst>
          <pc:docMk/>
          <pc:sldMk cId="3299610789" sldId="258"/>
        </pc:sldMkLst>
      </pc:sldChg>
      <pc:sldChg chg="add">
        <pc:chgData name="Bourguignon, Mary" userId="4d9d15bc-bda8-4224-845b-361847cf0198" providerId="ADAL" clId="{0D029CA0-4FB3-49AD-8ADC-6891924D54FD}" dt="2024-01-03T19:40:29.509" v="0"/>
        <pc:sldMkLst>
          <pc:docMk/>
          <pc:sldMk cId="3062186860" sldId="288"/>
        </pc:sldMkLst>
      </pc:sldChg>
      <pc:sldChg chg="del">
        <pc:chgData name="Bourguignon, Mary" userId="4d9d15bc-bda8-4224-845b-361847cf0198" providerId="ADAL" clId="{0D029CA0-4FB3-49AD-8ADC-6891924D54FD}" dt="2024-01-03T19:46:44.135" v="21" actId="47"/>
        <pc:sldMkLst>
          <pc:docMk/>
          <pc:sldMk cId="1863028159" sldId="305"/>
        </pc:sldMkLst>
      </pc:sldChg>
      <pc:sldChg chg="del">
        <pc:chgData name="Bourguignon, Mary" userId="4d9d15bc-bda8-4224-845b-361847cf0198" providerId="ADAL" clId="{0D029CA0-4FB3-49AD-8ADC-6891924D54FD}" dt="2024-01-03T19:46:45.990" v="22" actId="47"/>
        <pc:sldMkLst>
          <pc:docMk/>
          <pc:sldMk cId="2466607910" sldId="306"/>
        </pc:sldMkLst>
      </pc:sldChg>
      <pc:sldChg chg="del">
        <pc:chgData name="Bourguignon, Mary" userId="4d9d15bc-bda8-4224-845b-361847cf0198" providerId="ADAL" clId="{0D029CA0-4FB3-49AD-8ADC-6891924D54FD}" dt="2024-01-03T19:46:47.248" v="23" actId="47"/>
        <pc:sldMkLst>
          <pc:docMk/>
          <pc:sldMk cId="4000746363" sldId="307"/>
        </pc:sldMkLst>
      </pc:sldChg>
      <pc:sldChg chg="del">
        <pc:chgData name="Bourguignon, Mary" userId="4d9d15bc-bda8-4224-845b-361847cf0198" providerId="ADAL" clId="{0D029CA0-4FB3-49AD-8ADC-6891924D54FD}" dt="2024-01-03T19:46:50.044" v="24" actId="47"/>
        <pc:sldMkLst>
          <pc:docMk/>
          <pc:sldMk cId="2749430540" sldId="308"/>
        </pc:sldMkLst>
      </pc:sldChg>
      <pc:sldChg chg="modSp del mod">
        <pc:chgData name="Bourguignon, Mary" userId="4d9d15bc-bda8-4224-845b-361847cf0198" providerId="ADAL" clId="{0D029CA0-4FB3-49AD-8ADC-6891924D54FD}" dt="2024-01-03T19:49:38.777" v="270" actId="47"/>
        <pc:sldMkLst>
          <pc:docMk/>
          <pc:sldMk cId="3830279221" sldId="309"/>
        </pc:sldMkLst>
        <pc:graphicFrameChg chg="modGraphic">
          <ac:chgData name="Bourguignon, Mary" userId="4d9d15bc-bda8-4224-845b-361847cf0198" providerId="ADAL" clId="{0D029CA0-4FB3-49AD-8ADC-6891924D54FD}" dt="2024-01-03T19:42:19.889" v="20" actId="20577"/>
          <ac:graphicFrameMkLst>
            <pc:docMk/>
            <pc:sldMk cId="3830279221" sldId="309"/>
            <ac:graphicFrameMk id="6" creationId="{94183567-5C40-3511-549F-81295E6F48C2}"/>
          </ac:graphicFrameMkLst>
        </pc:graphicFrameChg>
      </pc:sldChg>
      <pc:sldChg chg="modSp add mod">
        <pc:chgData name="Bourguignon, Mary" userId="4d9d15bc-bda8-4224-845b-361847cf0198" providerId="ADAL" clId="{0D029CA0-4FB3-49AD-8ADC-6891924D54FD}" dt="2024-01-04T00:17:20.408" v="342" actId="20577"/>
        <pc:sldMkLst>
          <pc:docMk/>
          <pc:sldMk cId="3423765707" sldId="310"/>
        </pc:sldMkLst>
        <pc:spChg chg="mod">
          <ac:chgData name="Bourguignon, Mary" userId="4d9d15bc-bda8-4224-845b-361847cf0198" providerId="ADAL" clId="{0D029CA0-4FB3-49AD-8ADC-6891924D54FD}" dt="2024-01-04T00:16:49.092" v="274" actId="20577"/>
          <ac:spMkLst>
            <pc:docMk/>
            <pc:sldMk cId="3423765707" sldId="310"/>
            <ac:spMk id="2" creationId="{8EC2FBCA-33D5-4220-9AE3-452CE345FC3B}"/>
          </ac:spMkLst>
        </pc:spChg>
        <pc:graphicFrameChg chg="modGraphic">
          <ac:chgData name="Bourguignon, Mary" userId="4d9d15bc-bda8-4224-845b-361847cf0198" providerId="ADAL" clId="{0D029CA0-4FB3-49AD-8ADC-6891924D54FD}" dt="2024-01-04T00:17:20.408" v="342" actId="20577"/>
          <ac:graphicFrameMkLst>
            <pc:docMk/>
            <pc:sldMk cId="3423765707" sldId="310"/>
            <ac:graphicFrameMk id="3" creationId="{E4F01F33-DA05-4A32-9281-5C2B21A19E4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3DA06-F0EC-437A-B1DE-35404DE2670D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89127-7D87-4A03-8DD8-7D1892D9E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89127-7D87-4A03-8DD8-7D1892D9E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4A7A4-0F85-4998-BB34-85D3B3B95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F4B31F-5B3A-42CF-8AAF-AEB5F53F1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1953F9-19B4-4F58-9318-0CAC2F82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BBF8C9-40B4-4C51-8E32-A898B603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21553D-8F8D-4190-A492-48465176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06A74-5263-4119-A699-42DC40B9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8AACE57-3CF6-4B5E-8D39-24071E2A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AD8CCF-809E-44EC-B334-E9D1593D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54CB30-2EED-414F-AFAA-B451D03B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1F19C3-79A6-4007-B47F-447B8321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BB2EC0-6B10-4700-BB25-FA6DE7271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BF050D-5A02-42B2-8774-8B2CCBFD3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C8CF7-D780-4938-9E41-EFE88FA4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0F48AC-B201-4C1F-B629-BBB5933C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5C56D-C494-49AA-93BE-D752527C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3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8B507-2848-49B0-8C7B-7DBAC93A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07DDBA-A447-49E1-88BD-C16DE616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4D075C-77AC-448B-8007-0DE9389B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A4BD3-48D0-42F4-925D-DC62275A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ADFE18-26AD-49E4-A3B9-3D91BAE9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6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2F6BE-CE7F-406E-AFA5-8B28886C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BA0DA-A95E-4A30-9653-020CD93AE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F3A2A6-EAAE-4143-8903-AEF51858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6206F9-DE65-497B-80C1-AD39F26B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F33AA-1840-48F9-874D-EF47EFF8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3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1D9DFC-5204-4349-9FC4-09EE8860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AC132-2A25-4B74-A7D6-F02C31E7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70F83B-7751-4618-8FAE-A050187E3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79DA9-DA54-4B03-85CC-CF4D6A14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E6C5CD-62A5-41DF-92BC-7EA3B545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364131-4BF2-417B-9212-9BE600E8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7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7B303-DD20-4BBC-8B4B-6232678E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78B0F0-4F9D-46DE-88F2-7D4747D82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EDCF2D-CE6C-479E-B409-A4DE1B742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180171-5126-43DD-82F7-7053912B6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08E00A-AA7E-448F-9554-69424C6F0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CFA0BFC-C92F-49EF-98E2-9C8AD8FA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D78525-262A-42C6-8D1B-EFBE5AB1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78A691-B55D-462E-B9B2-99D5D439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0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72055-9E8F-4FF6-A7B2-0D5E71F3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EC3D4A-8903-4B2E-BABE-8C4A14C4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C4E22C-23C0-4B06-B763-5FE966D8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22DAE0-660B-4270-9EB6-A2B6C7B2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1E2C46-B159-4C63-A220-9B144D26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5C377F-47F3-4C29-A397-884D50EB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190B0E-17AC-453C-A9F3-6E5D4FF7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488E38-1EDE-4CBE-B324-EAC2CD0E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1CE0F2-28E6-4B16-81D2-02BB377D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9525BD-0F11-4333-869C-259CE068F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5BDC69-597E-41AD-B4DD-D2C1293A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BB7DD3-ACA5-4968-8E21-A9D0BCF4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E92FC2-D894-496F-8D6D-0E05EFAF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7E20D-010B-4C1B-8DC0-C8466655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B3AD65-E80A-4F2D-862B-90C051B48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EF9D1F-1A2C-4710-926B-1ECB276A5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1E177D-2866-4184-8E1B-7D39CF21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A0D893-F9F7-4E4C-938F-6395091D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2F7726-5E2D-4481-9FEB-30321781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7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A09793-FE84-45EA-B0FD-7FADB727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67B0F-88C0-4DA7-AD42-1D85E537E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1BBAF-D1A9-4578-8F54-BD332CD57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8088-4EBB-4523-8FD9-7F95442B0A84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6502-EB15-46E7-8B5F-F241AADF6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D2043A-786F-4A37-A4B4-68EF143D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63DC9-1F73-4832-8131-1FF12538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3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ingcounty.gov/depts/transportation/metro/about/accountability-center/strategic-plan-dashboard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2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CB7740-6107-4FC2-B491-727B6339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 Black" panose="020B0A04020102020204" pitchFamily="34" charset="0"/>
              </a:rPr>
              <a:t>METRO OVERVIEW</a:t>
            </a:r>
          </a:p>
        </p:txBody>
      </p:sp>
      <p:pic>
        <p:nvPicPr>
          <p:cNvPr id="1028" name="Picture 4" descr="RapidRide - King County Metro Transit - King County">
            <a:extLst>
              <a:ext uri="{FF2B5EF4-FFF2-40B4-BE49-F238E27FC236}">
                <a16:creationId xmlns:a16="http://schemas.microsoft.com/office/drawing/2014/main" xmlns="" id="{DBC6A9E6-3099-48CE-BB83-7DA84DF0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8" r="2029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7DE1F5F-B1BA-4CCA-99C5-608B9D2A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Region’s largest public transportation agency</a:t>
            </a:r>
          </a:p>
          <a:p>
            <a:r>
              <a:rPr lang="en-US" sz="1700" dirty="0">
                <a:latin typeface="Arial"/>
                <a:cs typeface="Arial"/>
              </a:rPr>
              <a:t>Metro operates:</a:t>
            </a:r>
          </a:p>
          <a:p>
            <a:pPr lvl="1"/>
            <a:r>
              <a:rPr lang="en-US" sz="1700" dirty="0">
                <a:latin typeface="Arial"/>
                <a:cs typeface="Arial"/>
              </a:rPr>
              <a:t>Fixed-route bus service, paratransit, vanpool, water taxi, Dial-A-Ride-Transit, flexible transit services</a:t>
            </a:r>
          </a:p>
          <a:p>
            <a:pPr lvl="1"/>
            <a:r>
              <a:rPr lang="en-US" sz="1700" dirty="0">
                <a:latin typeface="Arial"/>
                <a:cs typeface="Arial"/>
              </a:rPr>
              <a:t>Link light rail and ST Express bus (under contract to Sound Transit)</a:t>
            </a:r>
          </a:p>
          <a:p>
            <a:pPr lvl="1"/>
            <a:r>
              <a:rPr lang="en-US" sz="1700" dirty="0">
                <a:latin typeface="Arial"/>
                <a:cs typeface="Arial"/>
              </a:rPr>
              <a:t>Seattle Streetcar (under contract to City of Seattle)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$3.1 billion biennial budget (operating &amp; capital)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Pre-pandemic, 4 million service hours, 120 million riders (~500,000 weekday boardings)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Today, operating 87% of service for 60% of riders</a:t>
            </a:r>
          </a:p>
          <a:p>
            <a:pPr lvl="1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43DA-C6F8-438D-9AD5-615E3B45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spc="600">
                <a:latin typeface="Arial" panose="020B0604020202020204" pitchFamily="34" charset="0"/>
                <a:cs typeface="Arial" panose="020B0604020202020204" pitchFamily="34" charset="0"/>
              </a:rPr>
              <a:t>SERVICE GUIDELINES</a:t>
            </a:r>
            <a:r>
              <a:rPr lang="en-US" sz="4600">
                <a:latin typeface="Arial Black" panose="020B0A04020102020204" pitchFamily="34" charset="0"/>
              </a:rPr>
              <a:t/>
            </a:r>
            <a:br>
              <a:rPr lang="en-US" sz="4600">
                <a:latin typeface="Arial Black" panose="020B0A04020102020204" pitchFamily="34" charset="0"/>
              </a:rPr>
            </a:br>
            <a:r>
              <a:rPr lang="en-US" sz="4600">
                <a:latin typeface="Arial Black" panose="020B0A040201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920257-94CE-4136-9711-E59CBCA2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089399" cy="4786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criteria to guide Metro’s daily operations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Develop service.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Criteria to plan, space, and organize fixed-route and flexible services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Modify service.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Criteria to: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service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service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Restructure service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Evaluate service.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Criteria to evaluate route performance and set target service levels</a:t>
            </a:r>
          </a:p>
          <a:p>
            <a:pPr lvl="1"/>
            <a:endParaRPr lang="en-US" sz="2200" dirty="0"/>
          </a:p>
        </p:txBody>
      </p:sp>
      <p:pic>
        <p:nvPicPr>
          <p:cNvPr id="3074" name="Picture 2" descr="Schedule Appointment with King County Metro&amp;#39;s Neighborhood Pop-Up">
            <a:extLst>
              <a:ext uri="{FF2B5EF4-FFF2-40B4-BE49-F238E27FC236}">
                <a16:creationId xmlns:a16="http://schemas.microsoft.com/office/drawing/2014/main" xmlns="" id="{E2A0B9F3-5A2C-44F6-BB3B-BB6590EE4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7" r="3792" b="-2"/>
          <a:stretch/>
        </p:blipFill>
        <p:spPr bwMode="auto">
          <a:xfrm>
            <a:off x="7954889" y="3049247"/>
            <a:ext cx="3941064" cy="2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6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4B8297-75C7-43F4-8479-5C7DB44B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spc="600" dirty="0">
                <a:latin typeface="Arial" panose="020B0604020202020204" pitchFamily="34" charset="0"/>
                <a:cs typeface="Arial" panose="020B0604020202020204" pitchFamily="34" charset="0"/>
              </a:rPr>
              <a:t>SERVICE GUIDELINES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 Black" panose="020B0A04020102020204" pitchFamily="34" charset="0"/>
              </a:rPr>
              <a:t>ADDING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16673-26B5-45E0-B24F-7712D7954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Updated Guidelines use three priorities to add fixed-route transit service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Priority 1 = Reduce Crowding: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service to overcrowded routes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Priority 2 = Improve Reliability: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service to routes that run late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Priority 3 = Grow Service: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gap between existing and target service using three factors: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E74B9FD-3B7D-407D-AC2E-36BFF7FCB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247842"/>
              </p:ext>
            </p:extLst>
          </p:nvPr>
        </p:nvGraphicFramePr>
        <p:xfrm>
          <a:off x="942536" y="3719934"/>
          <a:ext cx="10199076" cy="2656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45722">
                  <a:extLst>
                    <a:ext uri="{9D8B030D-6E8A-4147-A177-3AD203B41FA5}">
                      <a16:colId xmlns:a16="http://schemas.microsoft.com/office/drawing/2014/main" xmlns="" val="4072378686"/>
                    </a:ext>
                  </a:extLst>
                </a:gridCol>
                <a:gridCol w="2574388">
                  <a:extLst>
                    <a:ext uri="{9D8B030D-6E8A-4147-A177-3AD203B41FA5}">
                      <a16:colId xmlns:a16="http://schemas.microsoft.com/office/drawing/2014/main" xmlns="" val="142412891"/>
                    </a:ext>
                  </a:extLst>
                </a:gridCol>
                <a:gridCol w="2278966">
                  <a:extLst>
                    <a:ext uri="{9D8B030D-6E8A-4147-A177-3AD203B41FA5}">
                      <a16:colId xmlns:a16="http://schemas.microsoft.com/office/drawing/2014/main" xmlns="" val="77493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adopted for Priority #3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581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Metrics identify areas with priority populations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0766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Use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 use density based on # households, P&amp;R stalls, jobs, low-income jobs, students w/in ¼ mile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2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004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Geographic Value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Connections between Centers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781140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E08EDDE-E103-4590-A712-D284E6763443}"/>
              </a:ext>
            </a:extLst>
          </p:cNvPr>
          <p:cNvGrpSpPr/>
          <p:nvPr/>
        </p:nvGrpSpPr>
        <p:grpSpPr>
          <a:xfrm>
            <a:off x="6449324" y="3337614"/>
            <a:ext cx="2307101" cy="3039160"/>
            <a:chOff x="6449324" y="2985929"/>
            <a:chExt cx="2307101" cy="35069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85C257C-7212-4139-B32E-2D432468C1CE}"/>
                </a:ext>
              </a:extLst>
            </p:cNvPr>
            <p:cNvSpPr txBox="1"/>
            <p:nvPr/>
          </p:nvSpPr>
          <p:spPr>
            <a:xfrm>
              <a:off x="6449324" y="2985929"/>
              <a:ext cx="2307101" cy="390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How reach target</a:t>
              </a:r>
              <a:endPara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29DC25BD-D99F-4ABF-B223-FFC93A91E990}"/>
                </a:ext>
              </a:extLst>
            </p:cNvPr>
            <p:cNvSpPr/>
            <p:nvPr/>
          </p:nvSpPr>
          <p:spPr>
            <a:xfrm>
              <a:off x="6469709" y="2985929"/>
              <a:ext cx="2261088" cy="3506946"/>
            </a:xfrm>
            <a:prstGeom prst="round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065ED6A-A324-4D2E-8C97-9DCD1050F395}"/>
              </a:ext>
            </a:extLst>
          </p:cNvPr>
          <p:cNvGrpSpPr/>
          <p:nvPr/>
        </p:nvGrpSpPr>
        <p:grpSpPr>
          <a:xfrm>
            <a:off x="8875578" y="3294881"/>
            <a:ext cx="2307101" cy="3081893"/>
            <a:chOff x="8850009" y="3220984"/>
            <a:chExt cx="2307101" cy="30818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52FC6D3-4EB9-40C3-B596-70B98C6FE5A8}"/>
                </a:ext>
              </a:extLst>
            </p:cNvPr>
            <p:cNvSpPr txBox="1"/>
            <p:nvPr/>
          </p:nvSpPr>
          <p:spPr>
            <a:xfrm>
              <a:off x="8850009" y="3235593"/>
              <a:ext cx="2307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What is target</a:t>
              </a:r>
              <a:endPara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AE4D1A88-2693-4ED1-B847-3C09381A0F0D}"/>
                </a:ext>
              </a:extLst>
            </p:cNvPr>
            <p:cNvSpPr/>
            <p:nvPr/>
          </p:nvSpPr>
          <p:spPr>
            <a:xfrm>
              <a:off x="8917416" y="3220984"/>
              <a:ext cx="2172286" cy="3081893"/>
            </a:xfrm>
            <a:prstGeom prst="round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21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FBCA-33D5-4220-9AE3-452CE345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spc="600" dirty="0">
                <a:latin typeface="Arial" panose="020B0604020202020204" pitchFamily="34" charset="0"/>
                <a:cs typeface="Arial" panose="020B0604020202020204" pitchFamily="34" charset="0"/>
              </a:rPr>
              <a:t>SERVICE GUIDELINES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 Black" panose="020B0A04020102020204" pitchFamily="34" charset="0"/>
              </a:rPr>
              <a:t>REDUCING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D2792-A9C2-4892-A177-89A1330C8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Updated Guidelines use equity and productivity when transit reductions must be made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Least productive and lowest equity routes are the first to be prioritized for reduction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2B09AD6-A41C-42D1-9FFC-508CAD95B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724456"/>
              </p:ext>
            </p:extLst>
          </p:nvPr>
        </p:nvGraphicFramePr>
        <p:xfrm>
          <a:off x="838200" y="3665537"/>
          <a:ext cx="105156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3480">
                  <a:extLst>
                    <a:ext uri="{9D8B030D-6E8A-4147-A177-3AD203B41FA5}">
                      <a16:colId xmlns:a16="http://schemas.microsoft.com/office/drawing/2014/main" xmlns="" val="3890468786"/>
                    </a:ext>
                  </a:extLst>
                </a:gridCol>
                <a:gridCol w="9342120">
                  <a:extLst>
                    <a:ext uri="{9D8B030D-6E8A-4147-A177-3AD203B41FA5}">
                      <a16:colId xmlns:a16="http://schemas.microsoft.com/office/drawing/2014/main" xmlns="" val="2982771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Conditions for Order of Service Reduction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5322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 in bottom 25% of both productivity measures, with low equity score (score of 1-3)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8662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 in bottom 25% of both productivity measures, with high equity score (score of 4-5)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64369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 in bottom 25% of one productivity measure, with low equity score (score of 1-3)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7252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 in bottom 25% of one productivity measure, with high equity score (score of 4-5)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1697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 in bottom 50% of one or both productivity measures, with low equity score (1-3)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3143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 in bottom 50% of one or both productivity measures, with high </a:t>
                      </a:r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equity score (4-5)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9473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89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FE13E-889B-4634-A5D2-6D2206B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3400" spc="600">
                <a:latin typeface="Arial" panose="020B0604020202020204" pitchFamily="34" charset="0"/>
                <a:cs typeface="Arial" panose="020B0604020202020204" pitchFamily="34" charset="0"/>
              </a:rPr>
              <a:t>SERVICE GUIDELINES</a:t>
            </a:r>
            <a:r>
              <a:rPr lang="en-US" sz="3400"/>
              <a:t/>
            </a:r>
            <a:br>
              <a:rPr lang="en-US" sz="3400"/>
            </a:br>
            <a:r>
              <a:rPr lang="en-US" sz="3400">
                <a:latin typeface="Arial Black" panose="020B0A04020102020204" pitchFamily="34" charset="0"/>
              </a:rPr>
              <a:t>RESTRUCTURING SERVICE</a:t>
            </a:r>
          </a:p>
        </p:txBody>
      </p:sp>
      <p:pic>
        <p:nvPicPr>
          <p:cNvPr id="4098" name="Picture 2" descr="Northgate Link light rail extension set to open in October | Urbanized">
            <a:extLst>
              <a:ext uri="{FF2B5EF4-FFF2-40B4-BE49-F238E27FC236}">
                <a16:creationId xmlns:a16="http://schemas.microsoft.com/office/drawing/2014/main" xmlns="" id="{7D552EA2-D727-4D68-AE8E-C4733A879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40557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9235D7-658F-44CD-ABCB-5E36AC05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Transit service is restructured for major land use or transportation changes (such as Link extension) 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Updated Guidelines add clarity on setting and measuring goals for service restructures</a:t>
            </a:r>
          </a:p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Service duplicated by another agency in a restructure can be redeployed elsewhere to meet countywide needs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7079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43DA-C6F8-438D-9AD5-615E3B45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spc="600">
                <a:latin typeface="Arial" panose="020B0604020202020204" pitchFamily="34" charset="0"/>
                <a:cs typeface="Arial" panose="020B0604020202020204" pitchFamily="34" charset="0"/>
              </a:rPr>
              <a:t>SERVICE GUIDELINES</a:t>
            </a:r>
            <a:r>
              <a:rPr lang="en-US">
                <a:latin typeface="Arial Black" panose="020B0A04020102020204" pitchFamily="34" charset="0"/>
              </a:rPr>
              <a:t/>
            </a:r>
            <a:br>
              <a:rPr lang="en-US">
                <a:latin typeface="Arial Black" panose="020B0A04020102020204" pitchFamily="34" charset="0"/>
              </a:rPr>
            </a:br>
            <a:r>
              <a:rPr lang="en-US">
                <a:latin typeface="Arial Black" panose="020B0A04020102020204" pitchFamily="34" charset="0"/>
              </a:rPr>
              <a:t>REPORTING &amp; MONITORING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920257-94CE-4136-9711-E59CBCA2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04" y="1825625"/>
            <a:ext cx="10515600" cy="3837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System Evaluation annual report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System Evaluation includes: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Target service levels for each route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Performance of each route on key metrics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Calculation of needed service investments to address Priority 1 (Crowding), Priority 2 (Reliability), Priority 3 (Service Growth)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Status of RapidRide implementation (new requirement)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RTC and then Council act to accept the report by motion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System Evaluation is due each year on October 31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9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0E9E-8283-4D16-8314-3BAEACB7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spc="600" dirty="0">
                <a:latin typeface="Arial" panose="020B0604020202020204" pitchFamily="34" charset="0"/>
                <a:cs typeface="Arial" panose="020B0604020202020204" pitchFamily="34" charset="0"/>
              </a:rPr>
              <a:t>METRO CONNECTS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 Black" panose="020B0A040201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B302DC-A6F2-4A65-B412-CCF5B9678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604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Metro Connects plans for transit service in two future transit networks: Interim Network (~2035) and 2050 Network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Future networks include: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frequent all-day service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service to address South King County equity gaps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Rapid Ride lines identified as “candidates” rather than named lines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AB5A5613-ECF1-4EEB-995B-AAF93599A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6923"/>
              </p:ext>
            </p:extLst>
          </p:nvPr>
        </p:nvGraphicFramePr>
        <p:xfrm>
          <a:off x="838200" y="4484590"/>
          <a:ext cx="105156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44993128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xmlns="" val="384527103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xmlns="" val="1379806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xmlns="" val="616202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Actual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Interim 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 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019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Service Hours (Total)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3.855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7.25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10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Ridership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121.4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639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RapidRide lines (Total)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522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48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67A88-9D3E-4898-80C2-88165C69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spc="600" dirty="0">
                <a:latin typeface="Arial" panose="020B0604020202020204" pitchFamily="34" charset="0"/>
                <a:cs typeface="Arial" panose="020B0604020202020204" pitchFamily="34" charset="0"/>
              </a:rPr>
              <a:t>METRO CONNECTS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 Black" panose="020B0A04020102020204" pitchFamily="34" charset="0"/>
              </a:rPr>
              <a:t>FUTURE SERVICE NETWORKS</a:t>
            </a:r>
          </a:p>
        </p:txBody>
      </p:sp>
      <p:pic>
        <p:nvPicPr>
          <p:cNvPr id="20" name="Content Placeholder 19" descr="Map&#10;&#10;Description automatically generated">
            <a:extLst>
              <a:ext uri="{FF2B5EF4-FFF2-40B4-BE49-F238E27FC236}">
                <a16:creationId xmlns:a16="http://schemas.microsoft.com/office/drawing/2014/main" xmlns="" id="{7D497E2E-4D38-49FD-A257-3F09DFEA4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373" y="1550008"/>
            <a:ext cx="3835062" cy="5029200"/>
          </a:xfrm>
          <a:ln>
            <a:solidFill>
              <a:schemeClr val="tx1"/>
            </a:solidFill>
          </a:ln>
        </p:spPr>
      </p:pic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xmlns="" id="{D138E656-351F-4286-B628-1AF32B4A6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1554" y="1550008"/>
            <a:ext cx="3854751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8F54FC3-6CED-4EA3-9A30-22F49B3AE757}"/>
              </a:ext>
            </a:extLst>
          </p:cNvPr>
          <p:cNvSpPr txBox="1"/>
          <p:nvPr/>
        </p:nvSpPr>
        <p:spPr>
          <a:xfrm>
            <a:off x="4075824" y="1578144"/>
            <a:ext cx="13465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Interim Network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BD26E5-C1E3-44CC-99D1-5794CF916D2C}"/>
              </a:ext>
            </a:extLst>
          </p:cNvPr>
          <p:cNvSpPr txBox="1"/>
          <p:nvPr/>
        </p:nvSpPr>
        <p:spPr>
          <a:xfrm>
            <a:off x="9068730" y="1558269"/>
            <a:ext cx="13465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2050 Network</a:t>
            </a:r>
          </a:p>
        </p:txBody>
      </p:sp>
    </p:spTree>
    <p:extLst>
      <p:ext uri="{BB962C8B-B14F-4D97-AF65-F5344CB8AC3E}">
        <p14:creationId xmlns:p14="http://schemas.microsoft.com/office/powerpoint/2010/main" val="191851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0997FF-99A5-46DB-81CD-443DDFC6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spc="600" dirty="0">
                <a:latin typeface="Arial" panose="020B0604020202020204" pitchFamily="34" charset="0"/>
                <a:cs typeface="Arial" panose="020B0604020202020204" pitchFamily="34" charset="0"/>
              </a:rPr>
              <a:t>METRO CONNECTS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 Black" panose="020B0A04020102020204" pitchFamily="34" charset="0"/>
              </a:rPr>
              <a:t>FUNDING GAP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BD7A314-F3F9-401E-A17C-9D9C912136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754082"/>
          <a:ext cx="10515597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xmlns="" val="247251707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181713493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77718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Interim 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2050 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065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Service Costs (Total)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$1.092 billion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$1.466 billion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8356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Service Costs (Funded)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$669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$742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2993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Service Costs Funded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28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Costs YOE* $ (Total)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$11.5 billion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$28.3 billion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0834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Costs YOE $ (Funded)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$4.4 billion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$10.3 billion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78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Capital Costs Funded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380747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BF0509-708C-4F4D-8336-810B38A6695A}"/>
              </a:ext>
            </a:extLst>
          </p:cNvPr>
          <p:cNvSpPr txBox="1"/>
          <p:nvPr/>
        </p:nvSpPr>
        <p:spPr>
          <a:xfrm>
            <a:off x="838200" y="5486394"/>
            <a:ext cx="979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*YOE = Year of Expenditure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317AAB-D921-4FCB-BED8-F7FEE43DDBD4}"/>
              </a:ext>
            </a:extLst>
          </p:cNvPr>
          <p:cNvSpPr txBox="1"/>
          <p:nvPr/>
        </p:nvSpPr>
        <p:spPr>
          <a:xfrm>
            <a:off x="1195754" y="1645916"/>
            <a:ext cx="9284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Metro Connects is unconstrained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Funding must be identified to achieve the long-range vision</a:t>
            </a:r>
          </a:p>
        </p:txBody>
      </p:sp>
    </p:spTree>
    <p:extLst>
      <p:ext uri="{BB962C8B-B14F-4D97-AF65-F5344CB8AC3E}">
        <p14:creationId xmlns:p14="http://schemas.microsoft.com/office/powerpoint/2010/main" val="327945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FBCA-33D5-4220-9AE3-452CE345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POTENTIAL 2024 WORK PLAN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E4F01F33-DA05-4A32-9281-5C2B21A19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96900"/>
              </p:ext>
            </p:extLst>
          </p:nvPr>
        </p:nvGraphicFramePr>
        <p:xfrm>
          <a:off x="696976" y="1690688"/>
          <a:ext cx="10515600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962636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2313573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326327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208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RapidRide Prioritization Plan (due June 30)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Performance measures dashboard annual </a:t>
                      </a:r>
                      <a:r>
                        <a:rPr lang="en-US"/>
                        <a:t>report </a:t>
                      </a:r>
                      <a:br>
                        <a:rPr lang="en-US"/>
                      </a:br>
                      <a:r>
                        <a:rPr lang="en-US"/>
                        <a:t>(</a:t>
                      </a:r>
                      <a:r>
                        <a:rPr lang="en-US" dirty="0"/>
                        <a:t>due by November 30)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2024 System Evaluation report (due October 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RapidRide Prioritization progress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Update on youth and ORCA LIFT fares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endParaRPr lang="en-US" dirty="0"/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Metro’s community engagement processes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Ridership recovery, service planning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Metro’s vanpool program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Electrification, zero-emission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Metro operations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Transit safety and security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ADA Transition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689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6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CB7740-6107-4FC2-B491-727B6339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 Black" panose="020B0A04020102020204" pitchFamily="34" charset="0"/>
              </a:rPr>
              <a:t>METRO GOVERNANCE</a:t>
            </a:r>
          </a:p>
        </p:txBody>
      </p:sp>
      <p:pic>
        <p:nvPicPr>
          <p:cNvPr id="2" name="Picture 2" descr="Metro: Municipality of Metropolitan Seattle - HistoryLink.org">
            <a:extLst>
              <a:ext uri="{FF2B5EF4-FFF2-40B4-BE49-F238E27FC236}">
                <a16:creationId xmlns:a16="http://schemas.microsoft.com/office/drawing/2014/main" xmlns="" id="{8E68229E-BEE2-4410-E4C9-729EFB15B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7DE1F5F-B1BA-4CCA-99C5-608B9D2AD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Independent government, Municipality of Metropolitan Seattle (Metro) created in 1950s for wastewater treatment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Metro Transit began in 1973 as part of Metro agency</a:t>
            </a:r>
          </a:p>
          <a:p>
            <a:r>
              <a:rPr lang="en-US" sz="2000">
                <a:latin typeface="Arial"/>
                <a:cs typeface="Arial"/>
              </a:rPr>
              <a:t>Metro functions merged into King County in 1990s</a:t>
            </a:r>
          </a:p>
          <a:p>
            <a:r>
              <a:rPr lang="en-US" sz="2000">
                <a:latin typeface="Arial"/>
                <a:cs typeface="Arial"/>
              </a:rPr>
              <a:t>Voters changed King County’s Charter to create regional committees to oversee the former Metro functions</a:t>
            </a:r>
          </a:p>
          <a:p>
            <a:r>
              <a:rPr lang="en-US" sz="2000">
                <a:latin typeface="Arial"/>
                <a:cs typeface="Arial"/>
              </a:rPr>
              <a:t>Dual governance with King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75274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CB7740-6107-4FC2-B491-727B6339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RTC ROLE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7DE1F5F-B1BA-4CCA-99C5-608B9D2AD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Regional committees established in King County Charter (§270)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Regional Policy Committee (RPC)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Regional Water Quality Committee (RWQC)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Regional Transit Committee (RTC)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RTC role: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BC3E09-3078-49C7-BC6F-11BD073BBEEC}"/>
              </a:ext>
            </a:extLst>
          </p:cNvPr>
          <p:cNvSpPr txBox="1"/>
          <p:nvPr/>
        </p:nvSpPr>
        <p:spPr>
          <a:xfrm>
            <a:off x="838200" y="4064004"/>
            <a:ext cx="103886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“…develop, propose, review and recommend action on ordinances and motions adopting, repealing, or amending transit… countywide policies and plans…” (King County Charter §270.30)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8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CD81C-3B37-469C-B2E7-BD2BBCC4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RTC MEMBERSHIP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E997C24-F9FC-4C1D-BBE5-7C15C8CD4B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8067" y="1956016"/>
          <a:ext cx="10515600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30254770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6189376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6534893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47437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VOTES EACH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21989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6277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Seattle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619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488962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65AD6E-182C-455B-AA05-B92F40BEA44C}"/>
              </a:ext>
            </a:extLst>
          </p:cNvPr>
          <p:cNvSpPr txBox="1"/>
          <p:nvPr/>
        </p:nvSpPr>
        <p:spPr>
          <a:xfrm>
            <a:off x="867513" y="1415547"/>
            <a:ext cx="1048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 voting members – 12 votes total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D0CE8D-C4D9-4BCE-BFC7-D322174A51C2}"/>
              </a:ext>
            </a:extLst>
          </p:cNvPr>
          <p:cNvSpPr txBox="1"/>
          <p:nvPr/>
        </p:nvSpPr>
        <p:spPr>
          <a:xfrm>
            <a:off x="611481" y="4467611"/>
            <a:ext cx="104862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*Note: “Other cities and towns” (represented by SCA) have 4 voting members (and 4 votes) on the RTC. The SCA has chosen to allocate those votes among 8 people, with each person casting ½ vote. (King County Code 1.24.065.B.1.a, Rule 7)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King County Councilmember, chosen by the Council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Vice Chair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non-County member, elected by non-County RTC members</a:t>
            </a:r>
          </a:p>
        </p:txBody>
      </p:sp>
    </p:spTree>
    <p:extLst>
      <p:ext uri="{BB962C8B-B14F-4D97-AF65-F5344CB8AC3E}">
        <p14:creationId xmlns:p14="http://schemas.microsoft.com/office/powerpoint/2010/main" val="329961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CB7740-6107-4FC2-B491-727B6339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METRO OVERSIGHT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7DE1F5F-B1BA-4CCA-99C5-608B9D2AD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King County Council oversees: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Metro’s biennial budget and financial management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Metro’s operations (including transit service changes)</a:t>
            </a:r>
          </a:p>
          <a:p>
            <a:r>
              <a:rPr lang="en-US" sz="2400" b="1" dirty="0">
                <a:latin typeface="Arial"/>
                <a:cs typeface="Arial"/>
              </a:rPr>
              <a:t>Regional Transit Committee (RTC) </a:t>
            </a:r>
            <a:r>
              <a:rPr lang="en-US" sz="2400" b="1" u="sng" dirty="0">
                <a:latin typeface="Arial"/>
                <a:cs typeface="Arial"/>
              </a:rPr>
              <a:t>and</a:t>
            </a:r>
            <a:r>
              <a:rPr lang="en-US" sz="2400" b="1" dirty="0">
                <a:latin typeface="Arial"/>
                <a:cs typeface="Arial"/>
              </a:rPr>
              <a:t> King County Council oversee:</a:t>
            </a:r>
          </a:p>
          <a:p>
            <a:pPr lvl="1"/>
            <a:r>
              <a:rPr lang="en-US" dirty="0">
                <a:latin typeface="Arial"/>
                <a:cs typeface="Arial"/>
              </a:rPr>
              <a:t>Development, adoption of Metro’s “countywide policies and plans” (three adopted policy documents)</a:t>
            </a:r>
          </a:p>
          <a:p>
            <a:pPr lvl="1"/>
            <a:r>
              <a:rPr lang="en-US" dirty="0">
                <a:latin typeface="Arial"/>
                <a:cs typeface="Arial"/>
              </a:rPr>
              <a:t>Monitoring the implementation of “countywide policies and plans”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AADF5A-0C93-46CE-B53D-425662CB75E1}"/>
              </a:ext>
            </a:extLst>
          </p:cNvPr>
          <p:cNvSpPr txBox="1"/>
          <p:nvPr/>
        </p:nvSpPr>
        <p:spPr>
          <a:xfrm>
            <a:off x="838199" y="4868231"/>
            <a:ext cx="1051559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if a funding measure is to be proposed to voters, it would be developed either by the King County Council (with RTC)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King County Transportation District (separate government made up of all 9 County Council members)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9DB23-66EB-4728-8B2F-3DF42756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ADOPTED TRANSIT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878ED3-E1E2-4A0C-B409-08D120D4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057"/>
            <a:ext cx="10515600" cy="4106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Strategic Plan for Public Transportation</a:t>
            </a:r>
          </a:p>
          <a:p>
            <a:pPr marL="4572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Outlines Metro’s goals, objectives, strategies, performance measures</a:t>
            </a:r>
          </a:p>
          <a:p>
            <a:pPr marL="4572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goals, performance measures for each goal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Service Guidelines</a:t>
            </a:r>
          </a:p>
          <a:p>
            <a:pPr marL="4572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targets for the level of transit service</a:t>
            </a:r>
          </a:p>
          <a:p>
            <a:pPr marL="4572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criteria to develop, modify, and evaluate transit service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Metro Connects</a:t>
            </a:r>
          </a:p>
          <a:p>
            <a:pPr marL="4572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Metro’s long-range plan</a:t>
            </a:r>
          </a:p>
          <a:p>
            <a:pPr marL="4572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Plans for growth in transit service through 2050</a:t>
            </a:r>
          </a:p>
          <a:p>
            <a:pPr marL="457200"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fully funded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28864E-7E84-4C83-B174-2BA40ADCA2D6}"/>
              </a:ext>
            </a:extLst>
          </p:cNvPr>
          <p:cNvSpPr txBox="1"/>
          <p:nvPr/>
        </p:nvSpPr>
        <p:spPr>
          <a:xfrm>
            <a:off x="566928" y="1544384"/>
            <a:ext cx="1093622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by Ordinance 19367 (December 2021)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6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43DA-C6F8-438D-9AD5-615E3B45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spc="600" dirty="0">
                <a:latin typeface="Arial" panose="020B0604020202020204" pitchFamily="34" charset="0"/>
                <a:cs typeface="Arial" panose="020B0604020202020204" pitchFamily="34" charset="0"/>
              </a:rPr>
              <a:t>STRATEGIC PLAN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920257-94CE-4136-9711-E59CBCA2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04" y="1825625"/>
            <a:ext cx="10515600" cy="87158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Ten-year plan (2021-2031)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Metro’s Mission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27ADD1-B4F5-45DC-973B-38907C9E83DA}"/>
              </a:ext>
            </a:extLst>
          </p:cNvPr>
          <p:cNvSpPr txBox="1"/>
          <p:nvPr/>
        </p:nvSpPr>
        <p:spPr>
          <a:xfrm>
            <a:off x="2323549" y="2620482"/>
            <a:ext cx="741367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best possible public transportation services and improve regional mobility and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life in King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E5E79C-2CB2-46ED-8F49-2E6368338482}"/>
              </a:ext>
            </a:extLst>
          </p:cNvPr>
          <p:cNvSpPr txBox="1"/>
          <p:nvPr/>
        </p:nvSpPr>
        <p:spPr>
          <a:xfrm>
            <a:off x="807204" y="3744086"/>
            <a:ext cx="956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Metro’s 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7DA2B0-5162-43D2-A910-F5197609C04F}"/>
              </a:ext>
            </a:extLst>
          </p:cNvPr>
          <p:cNvSpPr txBox="1"/>
          <p:nvPr/>
        </p:nvSpPr>
        <p:spPr>
          <a:xfrm>
            <a:off x="2323549" y="4393427"/>
            <a:ext cx="741367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 will advance its mission by delivering a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regional, innovative, and integrated mobility network that is safe, equitable, and sustainable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3365AE-1299-4FC3-844A-3BA1B91B5D5C}"/>
              </a:ext>
            </a:extLst>
          </p:cNvPr>
          <p:cNvSpPr txBox="1"/>
          <p:nvPr/>
        </p:nvSpPr>
        <p:spPr>
          <a:xfrm>
            <a:off x="807204" y="5890459"/>
            <a:ext cx="956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goals and performance measures to track progress</a:t>
            </a:r>
          </a:p>
        </p:txBody>
      </p:sp>
    </p:spTree>
    <p:extLst>
      <p:ext uri="{BB962C8B-B14F-4D97-AF65-F5344CB8AC3E}">
        <p14:creationId xmlns:p14="http://schemas.microsoft.com/office/powerpoint/2010/main" val="18893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88229-49CE-4BF2-A254-2406F7BC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spc="600" dirty="0">
                <a:latin typeface="Arial" panose="020B0604020202020204" pitchFamily="34" charset="0"/>
                <a:cs typeface="Arial" panose="020B0604020202020204" pitchFamily="34" charset="0"/>
              </a:rPr>
              <a:t>STRATEGIC PLAN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GOALS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B87FB89-0376-4812-8359-B9985897D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059891"/>
              </p:ext>
            </p:extLst>
          </p:nvPr>
        </p:nvGraphicFramePr>
        <p:xfrm>
          <a:off x="838200" y="1516134"/>
          <a:ext cx="9913374" cy="488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61678">
                  <a:extLst>
                    <a:ext uri="{9D8B030D-6E8A-4147-A177-3AD203B41FA5}">
                      <a16:colId xmlns:a16="http://schemas.microsoft.com/office/drawing/2014/main" xmlns="" val="2004478133"/>
                    </a:ext>
                  </a:extLst>
                </a:gridCol>
                <a:gridCol w="6351696">
                  <a:extLst>
                    <a:ext uri="{9D8B030D-6E8A-4147-A177-3AD203B41FA5}">
                      <a16:colId xmlns:a16="http://schemas.microsoft.com/office/drawing/2014/main" xmlns="" val="2755896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614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 upstream and where needs are greatest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354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 the climate crisis and environmental justice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1899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Innovate to improve mobility, complement transit, and advance equity and sustainability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894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 passengers, employees, and communities safe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3996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Transit-Oriented Communities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thriving, equitable, transit-oriented communities that foster economic development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4298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access to mobility options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9150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Quality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fast, reliability, and integrated mobility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1724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a skilled, diverse, and well-supported workforce that has growth opportunities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82018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Stewardship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responsible stewards of financial resources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8615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deliberate and transparent community engagement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198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95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52702-462F-4778-8DEB-64F6E774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1800" spc="600" dirty="0">
                <a:latin typeface="Arial" panose="020B0604020202020204" pitchFamily="34" charset="0"/>
                <a:cs typeface="Arial" panose="020B0604020202020204" pitchFamily="34" charset="0"/>
              </a:rPr>
              <a:t>STRATEGIC PLAN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Arial Black" panose="020B0A04020102020204" pitchFamily="34" charset="0"/>
              </a:rPr>
              <a:t>PERFORMANCE MEASURES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35EA60-1989-467B-8A73-AC748243C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221" y="1464218"/>
            <a:ext cx="8777558" cy="505663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CF40CB7-65D4-4FAD-86AE-E6F20EB7BACA}"/>
              </a:ext>
            </a:extLst>
          </p:cNvPr>
          <p:cNvGrpSpPr/>
          <p:nvPr/>
        </p:nvGrpSpPr>
        <p:grpSpPr>
          <a:xfrm>
            <a:off x="185361" y="4754881"/>
            <a:ext cx="3730422" cy="1802541"/>
            <a:chOff x="7750364" y="2550004"/>
            <a:chExt cx="3967089" cy="246184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0CF70A4-6E2C-42DB-B83B-A455B04CD571}"/>
                </a:ext>
              </a:extLst>
            </p:cNvPr>
            <p:cNvSpPr/>
            <p:nvPr/>
          </p:nvSpPr>
          <p:spPr>
            <a:xfrm>
              <a:off x="7750364" y="2550004"/>
              <a:ext cx="3967089" cy="246184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FBFE5E8-ED6C-4348-AD42-961D3244A304}"/>
                </a:ext>
              </a:extLst>
            </p:cNvPr>
            <p:cNvSpPr txBox="1"/>
            <p:nvPr/>
          </p:nvSpPr>
          <p:spPr>
            <a:xfrm>
              <a:off x="8189091" y="3061466"/>
              <a:ext cx="3096065" cy="163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Metro’s 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online dashboard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tracks performance measures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66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78FEFEA3577445A14DA279135742D8" ma:contentTypeVersion="13" ma:contentTypeDescription="Create a new document." ma:contentTypeScope="" ma:versionID="b3edf1ce94fbf6b5f698f3be6a90ba6a">
  <xsd:schema xmlns:xsd="http://www.w3.org/2001/XMLSchema" xmlns:xs="http://www.w3.org/2001/XMLSchema" xmlns:p="http://schemas.microsoft.com/office/2006/metadata/properties" xmlns:ns2="58ad14e0-d797-4565-b939-8f7eaaf1839a" xmlns:ns3="a3c581c5-ac22-4356-bb3b-2f8f4db057cd" targetNamespace="http://schemas.microsoft.com/office/2006/metadata/properties" ma:root="true" ma:fieldsID="f34aa5ac058f05d9f6ee6924f90795e7" ns2:_="" ns3:_="">
    <xsd:import namespace="58ad14e0-d797-4565-b939-8f7eaaf1839a"/>
    <xsd:import namespace="a3c581c5-ac22-4356-bb3b-2f8f4db057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d14e0-d797-4565-b939-8f7eaaf183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581c5-ac22-4356-bb3b-2f8f4db05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D709AC-13A2-4038-B966-CA8488F9B4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1CFC5-390C-4CAB-B1E0-EA3251892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ad14e0-d797-4565-b939-8f7eaaf1839a"/>
    <ds:schemaRef ds:uri="a3c581c5-ac22-4356-bb3b-2f8f4db05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AAB011-4E03-44EA-9D57-8FDED0063F5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8ad14e0-d797-4565-b939-8f7eaaf1839a"/>
    <ds:schemaRef ds:uri="a3c581c5-ac22-4356-bb3b-2f8f4db057c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1276</Words>
  <Application>Microsoft Office PowerPoint</Application>
  <PresentationFormat>Custom</PresentationFormat>
  <Paragraphs>219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METRO OVERVIEW</vt:lpstr>
      <vt:lpstr>METRO GOVERNANCE</vt:lpstr>
      <vt:lpstr>RTC ROLE</vt:lpstr>
      <vt:lpstr>RTC MEMBERSHIP</vt:lpstr>
      <vt:lpstr>METRO OVERSIGHT</vt:lpstr>
      <vt:lpstr>ADOPTED TRANSIT POLICIES</vt:lpstr>
      <vt:lpstr>STRATEGIC PLAN OVERVIEW</vt:lpstr>
      <vt:lpstr>STRATEGIC PLAN GOALS</vt:lpstr>
      <vt:lpstr>STRATEGIC PLAN PERFORMANCE MEASURES</vt:lpstr>
      <vt:lpstr>SERVICE GUIDELINES OVERVIEW</vt:lpstr>
      <vt:lpstr>SERVICE GUIDELINES ADDING SERVICE</vt:lpstr>
      <vt:lpstr>SERVICE GUIDELINES REDUCING SERVICE</vt:lpstr>
      <vt:lpstr>SERVICE GUIDELINES RESTRUCTURING SERVICE</vt:lpstr>
      <vt:lpstr>SERVICE GUIDELINES REPORTING &amp; MONITORING</vt:lpstr>
      <vt:lpstr>METRO CONNECTS OVERVIEW</vt:lpstr>
      <vt:lpstr>METRO CONNECTS FUTURE SERVICE NETWORKS</vt:lpstr>
      <vt:lpstr>METRO CONNECTS FUNDING GAP</vt:lpstr>
      <vt:lpstr>POTENTIAL 2024 WORK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Bourguignon, Mary</dc:creator>
  <cp:lastModifiedBy>Suntower</cp:lastModifiedBy>
  <cp:revision>65</cp:revision>
  <dcterms:created xsi:type="dcterms:W3CDTF">2021-08-10T15:27:19Z</dcterms:created>
  <dcterms:modified xsi:type="dcterms:W3CDTF">2024-01-22T00:46:06Z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0x010100D278FEFEA3577445A14DA279135742D8</vt:lpwstr>
  </property>
</Properties>
</file>